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94" r:id="rId4"/>
    <p:sldId id="293" r:id="rId5"/>
    <p:sldId id="287" r:id="rId6"/>
    <p:sldId id="292" r:id="rId7"/>
    <p:sldId id="291" r:id="rId8"/>
    <p:sldId id="285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24" autoAdjust="0"/>
    <p:restoredTop sz="72876"/>
  </p:normalViewPr>
  <p:slideViewPr>
    <p:cSldViewPr>
      <p:cViewPr varScale="1">
        <p:scale>
          <a:sx n="70" d="100"/>
          <a:sy n="70" d="100"/>
        </p:scale>
        <p:origin x="2179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84BF0-D375-402A-A3E4-E04C4EBF861C}" type="datetimeFigureOut">
              <a:rPr lang="en-US" smtClean="0"/>
              <a:pPr/>
              <a:t>8/8/2018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0917-F1DA-4FD0-A814-1457AC66133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3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reporter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6770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causes/controls eye colour: how genes, melanin and light effect eye colour.</a:t>
            </a:r>
          </a:p>
          <a:p>
            <a:r>
              <a:rPr lang="en-US" dirty="0"/>
              <a:t>Predicting inheritance : Punnett squares etc.. Always just be a likely hood, there is no way to tell exactly what someone's eye colour could be. </a:t>
            </a:r>
          </a:p>
          <a:p>
            <a:r>
              <a:rPr lang="en-US" dirty="0"/>
              <a:t>Determining past eye colours: how it can be done. Associated </a:t>
            </a:r>
            <a:r>
              <a:rPr lang="en-US" dirty="0" err="1"/>
              <a:t>snp’s</a:t>
            </a:r>
            <a:r>
              <a:rPr lang="en-US" dirty="0"/>
              <a:t> with certain  genes.</a:t>
            </a:r>
          </a:p>
          <a:p>
            <a:r>
              <a:rPr lang="en-US" dirty="0"/>
              <a:t>Data collection: has data to show how eye colour is passed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A final conclusion is made, based on collected data and supported by a correct and applicable explanation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97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Cant predict eye colour due to meiosis </a:t>
            </a:r>
            <a:r>
              <a:rPr lang="en-US" dirty="0" err="1"/>
              <a:t>ect</a:t>
            </a:r>
            <a:r>
              <a:rPr lang="en-US" dirty="0"/>
              <a:t>.</a:t>
            </a:r>
          </a:p>
          <a:p>
            <a:r>
              <a:rPr lang="en-US" dirty="0"/>
              <a:t>Relevant data: cant predict the eye colour of new born babies, or kinds under the age of 6 as melanin in their eyes can still develop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1018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Due to the random nature of fertilization you will never know the exact outcome of an offspring's eye colour. Links to meiosis (crossing over and independent assortment)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Crossing over: when some genetic material is ‘broken’ off and attached to another chromosome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Independent assortment: when chromosome line up at the cell equator randomly giving a massive amount of possible outcomes.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SNP’s (single nucleotide polymorphisms: type of variation, changes the order of the 4 bases in DNA) can be used as genetic markers which can be used to trace back eye colour (if certain SNP’s are associated with a certain eye colour)</a:t>
            </a:r>
          </a:p>
          <a:p>
            <a:endParaRPr lang="en-US" dirty="0"/>
          </a:p>
          <a:p>
            <a:r>
              <a:rPr lang="en-US" dirty="0"/>
              <a:t>Populations: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way blue eyes have spread there are certain areas with higher number of blue eyes. And other areas further away from the area that have a lot of brown eyes.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Natural selection: certain eye colours can be seen as more desirable, may produce more offspring’s.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When </a:t>
            </a:r>
            <a:r>
              <a:rPr lang="en-US"/>
              <a:t>crossing two </a:t>
            </a:r>
            <a:r>
              <a:rPr lang="en-US" dirty="0"/>
              <a:t>eye colours it is some times </a:t>
            </a:r>
            <a:r>
              <a:rPr lang="en-US"/>
              <a:t>very unlikely </a:t>
            </a:r>
            <a:r>
              <a:rPr lang="en-US" dirty="0"/>
              <a:t>to get another eye colour, can creates a population of mostly the same eye colour.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5835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Example of polygenetic inheritance-INCOMPLETE DOMINANCE. Did you take this into account</a:t>
            </a:r>
            <a:r>
              <a:rPr lang="en-NZ" dirty="0" smtClean="0"/>
              <a:t>?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478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6D48-57E3-4C54-972A-80501F92430A}" type="datetime1">
              <a:rPr lang="en-US" smtClean="0"/>
              <a:t>8/8/2018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B6BF-8005-46CB-8EAC-E7B0D3B375B5}" type="datetime1">
              <a:rPr lang="en-US" smtClean="0"/>
              <a:t>8/8/2018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F91-1071-4C8F-AD56-0AD3AE985A08}" type="datetime1">
              <a:rPr lang="en-US" smtClean="0"/>
              <a:t>8/8/2018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FBC6-9E66-466A-8348-352B43E54F95}" type="datetime1">
              <a:rPr lang="en-US" smtClean="0"/>
              <a:t>8/8/2018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AAFB-65B3-4DB5-8B49-25B72FA389B0}" type="datetime1">
              <a:rPr lang="en-US" smtClean="0"/>
              <a:t>8/8/2018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F5-CAD5-4ABB-BB4E-8819C2388111}" type="datetime1">
              <a:rPr lang="en-US" smtClean="0"/>
              <a:t>8/8/2018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BA3F-25E7-44C5-B613-36C40B260935}" type="datetime1">
              <a:rPr lang="en-US" smtClean="0"/>
              <a:t>8/8/2018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07DD-4FE1-4143-A6B0-F5C52055CAFD}" type="datetime1">
              <a:rPr lang="en-US" smtClean="0"/>
              <a:t>8/8/2018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D320-5D1B-4E4F-943A-5EB8FCE428CF}" type="datetime1">
              <a:rPr lang="en-US" smtClean="0"/>
              <a:t>8/8/2018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A161-CA94-4A5A-A0AF-D3DF42BF747E}" type="datetime1">
              <a:rPr lang="en-US" smtClean="0"/>
              <a:t>8/8/2018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3D5-46F5-4CE5-B1AB-B9F8900228CC}" type="datetime1">
              <a:rPr lang="en-US" smtClean="0"/>
              <a:t>8/8/2018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29F77E9-0197-43EA-9D22-86D21C5784BE}" type="datetime1">
              <a:rPr lang="en-US" smtClean="0"/>
              <a:t>8/8/2018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113458-2497-4B37-88CC-8F70A3DC5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-21678"/>
            <a:ext cx="6757340" cy="6757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628800"/>
            <a:ext cx="7772400" cy="147002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Eye Colour opposition</a:t>
            </a:r>
            <a:endParaRPr lang="en-N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48" y="3356992"/>
            <a:ext cx="6400800" cy="1752600"/>
          </a:xfrm>
        </p:spPr>
        <p:txBody>
          <a:bodyPr/>
          <a:lstStyle/>
          <a:p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Sophie </a:t>
            </a:r>
            <a:r>
              <a:rPr lang="en-N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N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Lumberjack Attack’</a:t>
            </a:r>
            <a:r>
              <a:rPr lang="en-N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Mance</a:t>
            </a:r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N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N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In certain human populations, genetics allows predicting inheritance of eye color among family members. In other populations of the present day World, nearly everyone has the same eye color. What </a:t>
            </a:r>
            <a:r>
              <a:rPr lang="en-NZ" dirty="0">
                <a:solidFill>
                  <a:srgbClr val="FFFF00"/>
                </a:solidFill>
              </a:rPr>
              <a:t>information</a:t>
            </a:r>
            <a:r>
              <a:rPr lang="en-NZ" dirty="0"/>
              <a:t> is it possible to </a:t>
            </a:r>
            <a:r>
              <a:rPr lang="en-NZ" dirty="0">
                <a:solidFill>
                  <a:srgbClr val="FFFF00"/>
                </a:solidFill>
              </a:rPr>
              <a:t>determine about the eye colors in both distant and close ancestors, descendants, and relatives </a:t>
            </a:r>
            <a:r>
              <a:rPr lang="en-NZ" dirty="0"/>
              <a:t>of one living person?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E40FE-F035-754C-AE82-EBF8D578D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Clarifying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FBE15-8E94-2144-B5AE-5B5832FEA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please define….</a:t>
            </a:r>
          </a:p>
          <a:p>
            <a:r>
              <a:rPr lang="en-US" dirty="0"/>
              <a:t>How can a Punnett square predict exact eye colours?</a:t>
            </a:r>
          </a:p>
          <a:p>
            <a:r>
              <a:rPr lang="en-US" dirty="0"/>
              <a:t>Are these the only genes associated with eye colour?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90638-164E-CF48-B301-7B7BB106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8210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Addressing the problem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535173"/>
              </p:ext>
            </p:extLst>
          </p:nvPr>
        </p:nvGraphicFramePr>
        <p:xfrm>
          <a:off x="467544" y="1844824"/>
          <a:ext cx="8229600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Explanation of what determines Eye Colour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Predicting Inheritance Eye Colour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Data Collection</a:t>
                      </a:r>
                    </a:p>
                    <a:p>
                      <a:r>
                        <a:rPr lang="en-NZ" sz="2800" dirty="0" smtClean="0">
                          <a:solidFill>
                            <a:schemeClr val="bg1"/>
                          </a:solidFill>
                        </a:rPr>
                        <a:t>Quantitative data collection</a:t>
                      </a:r>
                      <a:endParaRPr lang="en-N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Genetic </a:t>
                      </a:r>
                      <a:r>
                        <a:rPr lang="en-NZ" sz="2800" dirty="0" smtClean="0">
                          <a:solidFill>
                            <a:schemeClr val="bg1"/>
                          </a:solidFill>
                        </a:rPr>
                        <a:t>factors</a:t>
                      </a:r>
                      <a:endParaRPr lang="en-N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4</a:t>
            </a:fld>
            <a:endParaRPr lang="en-NZ"/>
          </a:p>
        </p:txBody>
      </p:sp>
      <p:pic>
        <p:nvPicPr>
          <p:cNvPr id="6" name="Graphic 5" descr="Smiling Face with Solid Fill">
            <a:extLst>
              <a:ext uri="{FF2B5EF4-FFF2-40B4-BE49-F238E27FC236}">
                <a16:creationId xmlns:a16="http://schemas.microsoft.com/office/drawing/2014/main" id="{61CFD948-4825-7B43-937E-F28C09ED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162800" y="1882619"/>
            <a:ext cx="914400" cy="914400"/>
          </a:xfrm>
          <a:prstGeom prst="rect">
            <a:avLst/>
          </a:prstGeom>
        </p:spPr>
      </p:pic>
      <p:pic>
        <p:nvPicPr>
          <p:cNvPr id="7" name="Graphic 6" descr="Confused Face with Solid Fill">
            <a:extLst>
              <a:ext uri="{FF2B5EF4-FFF2-40B4-BE49-F238E27FC236}">
                <a16:creationId xmlns:a16="http://schemas.microsoft.com/office/drawing/2014/main" id="{0DABD01B-4B80-8841-A652-AF9A6413E6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905517" y="1844824"/>
            <a:ext cx="914400" cy="914400"/>
          </a:xfrm>
          <a:prstGeom prst="rect">
            <a:avLst/>
          </a:prstGeom>
        </p:spPr>
      </p:pic>
      <p:pic>
        <p:nvPicPr>
          <p:cNvPr id="8" name="Graphic 7" descr="Sad Face with Solid Fill">
            <a:extLst>
              <a:ext uri="{FF2B5EF4-FFF2-40B4-BE49-F238E27FC236}">
                <a16:creationId xmlns:a16="http://schemas.microsoft.com/office/drawing/2014/main" id="{AD3BB8DA-BFBB-EB47-B300-1C3C89F98D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0658139" y="1844824"/>
            <a:ext cx="914400" cy="914400"/>
          </a:xfrm>
          <a:prstGeom prst="rect">
            <a:avLst/>
          </a:prstGeom>
        </p:spPr>
      </p:pic>
      <p:pic>
        <p:nvPicPr>
          <p:cNvPr id="9" name="Graphic 8" descr="Smiling Face with Solid Fill">
            <a:extLst>
              <a:ext uri="{FF2B5EF4-FFF2-40B4-BE49-F238E27FC236}">
                <a16:creationId xmlns:a16="http://schemas.microsoft.com/office/drawing/2014/main" id="{B4F27503-4D50-F24B-9257-784733865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135105" y="2997637"/>
            <a:ext cx="914400" cy="914400"/>
          </a:xfrm>
          <a:prstGeom prst="rect">
            <a:avLst/>
          </a:prstGeom>
        </p:spPr>
      </p:pic>
      <p:pic>
        <p:nvPicPr>
          <p:cNvPr id="10" name="Graphic 9" descr="Confused Face with Solid Fill">
            <a:extLst>
              <a:ext uri="{FF2B5EF4-FFF2-40B4-BE49-F238E27FC236}">
                <a16:creationId xmlns:a16="http://schemas.microsoft.com/office/drawing/2014/main" id="{27EE20B5-D55F-424B-9C2E-FC9AAC8401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162395" y="2981962"/>
            <a:ext cx="914400" cy="914400"/>
          </a:xfrm>
          <a:prstGeom prst="rect">
            <a:avLst/>
          </a:prstGeom>
        </p:spPr>
      </p:pic>
      <p:pic>
        <p:nvPicPr>
          <p:cNvPr id="11" name="Graphic 10" descr="Sad Face with Solid Fill">
            <a:extLst>
              <a:ext uri="{FF2B5EF4-FFF2-40B4-BE49-F238E27FC236}">
                <a16:creationId xmlns:a16="http://schemas.microsoft.com/office/drawing/2014/main" id="{86F1F64A-E298-3546-8E9E-83569FE0FE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0649244" y="2935505"/>
            <a:ext cx="914400" cy="914400"/>
          </a:xfrm>
          <a:prstGeom prst="rect">
            <a:avLst/>
          </a:prstGeom>
        </p:spPr>
      </p:pic>
      <p:pic>
        <p:nvPicPr>
          <p:cNvPr id="12" name="Graphic 11" descr="Smiling Face with Solid Fill">
            <a:extLst>
              <a:ext uri="{FF2B5EF4-FFF2-40B4-BE49-F238E27FC236}">
                <a16:creationId xmlns:a16="http://schemas.microsoft.com/office/drawing/2014/main" id="{A1B694A8-BE02-C04E-A0A0-2C1EE6F7C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152895" y="5258234"/>
            <a:ext cx="914400" cy="914400"/>
          </a:xfrm>
          <a:prstGeom prst="rect">
            <a:avLst/>
          </a:prstGeom>
        </p:spPr>
      </p:pic>
      <p:pic>
        <p:nvPicPr>
          <p:cNvPr id="13" name="Graphic 12" descr="Confused Face with Solid Fill">
            <a:extLst>
              <a:ext uri="{FF2B5EF4-FFF2-40B4-BE49-F238E27FC236}">
                <a16:creationId xmlns:a16="http://schemas.microsoft.com/office/drawing/2014/main" id="{01BFC17F-7B89-FC4D-ABD7-C55069F710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20272" y="5258234"/>
            <a:ext cx="914400" cy="914400"/>
          </a:xfrm>
          <a:prstGeom prst="rect">
            <a:avLst/>
          </a:prstGeom>
        </p:spPr>
      </p:pic>
      <p:pic>
        <p:nvPicPr>
          <p:cNvPr id="14" name="Graphic 13" descr="Sad Face with Solid Fill">
            <a:extLst>
              <a:ext uri="{FF2B5EF4-FFF2-40B4-BE49-F238E27FC236}">
                <a16:creationId xmlns:a16="http://schemas.microsoft.com/office/drawing/2014/main" id="{EB7DF652-8CE8-0E4E-9F98-CC42714429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0658139" y="5258234"/>
            <a:ext cx="914400" cy="914400"/>
          </a:xfrm>
          <a:prstGeom prst="rect">
            <a:avLst/>
          </a:prstGeom>
        </p:spPr>
      </p:pic>
      <p:pic>
        <p:nvPicPr>
          <p:cNvPr id="15" name="Graphic 14" descr="Smiling Face with Solid Fill">
            <a:extLst>
              <a:ext uri="{FF2B5EF4-FFF2-40B4-BE49-F238E27FC236}">
                <a16:creationId xmlns:a16="http://schemas.microsoft.com/office/drawing/2014/main" id="{F3973053-72C8-A34D-BCE6-C6A6C8273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144000" y="4101927"/>
            <a:ext cx="914400" cy="914400"/>
          </a:xfrm>
          <a:prstGeom prst="rect">
            <a:avLst/>
          </a:prstGeom>
        </p:spPr>
      </p:pic>
      <p:pic>
        <p:nvPicPr>
          <p:cNvPr id="16" name="Graphic 15" descr="Confused Face with Solid Fill">
            <a:extLst>
              <a:ext uri="{FF2B5EF4-FFF2-40B4-BE49-F238E27FC236}">
                <a16:creationId xmlns:a16="http://schemas.microsoft.com/office/drawing/2014/main" id="{2ACDA89E-07C9-2845-8B9D-48A3CE8B0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896622" y="4101927"/>
            <a:ext cx="914400" cy="914400"/>
          </a:xfrm>
          <a:prstGeom prst="rect">
            <a:avLst/>
          </a:prstGeom>
        </p:spPr>
      </p:pic>
      <p:pic>
        <p:nvPicPr>
          <p:cNvPr id="17" name="Graphic 16" descr="Sad Face with Solid Fill">
            <a:extLst>
              <a:ext uri="{FF2B5EF4-FFF2-40B4-BE49-F238E27FC236}">
                <a16:creationId xmlns:a16="http://schemas.microsoft.com/office/drawing/2014/main" id="{5ED50F38-9475-2042-86D0-F9A3ECFD22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948264" y="41019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Strengths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NZ" dirty="0"/>
              <a:t>Theory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 smtClean="0"/>
              <a:t>Definitions</a:t>
            </a:r>
          </a:p>
          <a:p>
            <a:r>
              <a:rPr lang="en-NZ" dirty="0" smtClean="0"/>
              <a:t>Defined a polygenic trait</a:t>
            </a:r>
          </a:p>
          <a:p>
            <a:r>
              <a:rPr lang="en-NZ" dirty="0" smtClean="0"/>
              <a:t>Explained a </a:t>
            </a:r>
            <a:r>
              <a:rPr lang="en-NZ" dirty="0" err="1" smtClean="0"/>
              <a:t>punnett</a:t>
            </a:r>
            <a:r>
              <a:rPr lang="en-NZ" dirty="0" smtClean="0"/>
              <a:t> square</a:t>
            </a:r>
          </a:p>
          <a:p>
            <a:r>
              <a:rPr lang="en-NZ" dirty="0" smtClean="0"/>
              <a:t>Mentioned two key genes  </a:t>
            </a:r>
            <a:endParaRPr lang="en-N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NZ" dirty="0"/>
              <a:t>Practical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Collected data to show passing/inheritance of eye colour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43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Weaknesses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NZ" dirty="0"/>
              <a:t>Theory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 smtClean="0"/>
              <a:t>Linked genes </a:t>
            </a:r>
          </a:p>
          <a:p>
            <a:r>
              <a:rPr lang="en-NZ" dirty="0" smtClean="0"/>
              <a:t>Incomplete dominance</a:t>
            </a:r>
          </a:p>
          <a:p>
            <a:r>
              <a:rPr lang="en-NZ" dirty="0" smtClean="0"/>
              <a:t>Dihybrid crosses</a:t>
            </a:r>
            <a:endParaRPr lang="en-N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NZ" dirty="0"/>
              <a:t>Practical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 smtClean="0"/>
              <a:t>Martin-Schulz scale</a:t>
            </a:r>
          </a:p>
          <a:p>
            <a:r>
              <a:rPr lang="en-NZ" dirty="0" smtClean="0"/>
              <a:t>No analysis of own data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85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Points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00100" indent="-457200"/>
            <a:r>
              <a:rPr lang="en-NZ" dirty="0"/>
              <a:t>How does meiosis and random fertilisation effect predicting eye colour?</a:t>
            </a:r>
          </a:p>
          <a:p>
            <a:pPr marL="800100" indent="-457200"/>
            <a:r>
              <a:rPr lang="en-NZ" dirty="0"/>
              <a:t>Epistasis and linked genes</a:t>
            </a:r>
          </a:p>
          <a:p>
            <a:pPr marL="800100" indent="-457200"/>
            <a:r>
              <a:rPr lang="en-NZ" dirty="0"/>
              <a:t>Can you explain why some populations have a large percentage of the same eye colour </a:t>
            </a:r>
          </a:p>
          <a:p>
            <a:pPr marL="800100" indent="-457200"/>
            <a:r>
              <a:rPr lang="en-NZ" dirty="0"/>
              <a:t>Linked genes- how this affects the resulting phenotype</a:t>
            </a:r>
          </a:p>
          <a:p>
            <a:pPr marL="800100" indent="-457200"/>
            <a:r>
              <a:rPr lang="en-NZ" dirty="0"/>
              <a:t>What are some possible ways to trace back eye colours in past relatives (ancestors etc</a:t>
            </a:r>
            <a:r>
              <a:rPr lang="en-NZ" dirty="0" smtClean="0"/>
              <a:t>.) </a:t>
            </a:r>
          </a:p>
          <a:p>
            <a:pPr marL="800100" indent="-457200"/>
            <a:r>
              <a:rPr lang="en-NZ" dirty="0" smtClean="0"/>
              <a:t>Is genetics the only way?</a:t>
            </a:r>
          </a:p>
          <a:p>
            <a:pPr marL="800100" indent="-457200"/>
            <a:r>
              <a:rPr lang="en-NZ" dirty="0" smtClean="0"/>
              <a:t>What about evolution?</a:t>
            </a:r>
            <a:endParaRPr lang="en-NZ" dirty="0"/>
          </a:p>
          <a:p>
            <a:pPr marL="800100" indent="-457200"/>
            <a:endParaRPr lang="en-NZ" dirty="0"/>
          </a:p>
          <a:p>
            <a:pPr marL="800100" indent="-457200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5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1619672" y="1124744"/>
            <a:ext cx="56886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 smtClean="0">
                <a:solidFill>
                  <a:schemeClr val="bg1"/>
                </a:solidFill>
              </a:rPr>
              <a:t>Meiosis: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4400" dirty="0" smtClean="0">
                <a:solidFill>
                  <a:schemeClr val="bg1"/>
                </a:solidFill>
              </a:rPr>
              <a:t>Independent Assortment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4400" dirty="0" smtClean="0">
                <a:solidFill>
                  <a:schemeClr val="bg1"/>
                </a:solidFill>
              </a:rPr>
              <a:t>Segregation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4400" dirty="0" smtClean="0">
                <a:solidFill>
                  <a:schemeClr val="bg1"/>
                </a:solidFill>
              </a:rPr>
              <a:t>Crossing over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NZ" sz="4400" dirty="0" smtClean="0">
                <a:solidFill>
                  <a:schemeClr val="bg1"/>
                </a:solidFill>
              </a:rPr>
              <a:t>Random fertilisation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NZ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B63542-7D5E-45C4-9976-96B6CD12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9</a:t>
            </a:fld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67D5AC-F28F-4626-AADD-C7D486579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08083"/>
            <a:ext cx="5040560" cy="651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Y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11047</TotalTime>
  <Words>588</Words>
  <Application>Microsoft Office PowerPoint</Application>
  <PresentationFormat>On-screen Show (4:3)</PresentationFormat>
  <Paragraphs>77</Paragraphs>
  <Slides>9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IYPT</vt:lpstr>
      <vt:lpstr>6. Eye Colour opposition</vt:lpstr>
      <vt:lpstr>The Problem</vt:lpstr>
      <vt:lpstr>Clarifying questions</vt:lpstr>
      <vt:lpstr>Addressing the problem</vt:lpstr>
      <vt:lpstr>Strengths</vt:lpstr>
      <vt:lpstr>Weaknesses</vt:lpstr>
      <vt:lpstr>Points for discussion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template</dc:title>
  <dc:creator>Kent Hogan</dc:creator>
  <cp:lastModifiedBy>CMM</cp:lastModifiedBy>
  <cp:revision>159</cp:revision>
  <dcterms:created xsi:type="dcterms:W3CDTF">2008-04-28T05:33:42Z</dcterms:created>
  <dcterms:modified xsi:type="dcterms:W3CDTF">2018-08-08T00:24:11Z</dcterms:modified>
</cp:coreProperties>
</file>